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80fedc58c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80fedc58c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80fedc58ce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80fedc58ce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80fedc58ce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80fedc58ce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80fedc58c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80fedc58c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80fedc58c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80fedc58c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c97e97c7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c97e97c7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7c97e97c7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c97e97c7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80fedc58c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80fedc58c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7c97e97c7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c97e97c7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80fedc58ce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0fedc58ce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80fedc58ce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80fedc58c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80fedc58ce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80fedc58ce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80fedc58c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80fedc58c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github.com/Fireline-Science/tello_si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ngss.nsta.org/Practices.aspx?id=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jupyter4edu.github.io/jupyter-edu-book/index.html" TargetMode="External"/><Relationship Id="rId4" Type="http://schemas.openxmlformats.org/officeDocument/2006/relationships/hyperlink" Target="https://github.com/Fireline-Science/tello_sim" TargetMode="External"/><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nvSpPr>
        <p:spPr>
          <a:xfrm>
            <a:off x="1987975" y="1961700"/>
            <a:ext cx="6205800" cy="122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666666"/>
                </a:solidFill>
              </a:rPr>
              <a:t>Teaching modeling using simulation and Tello drones</a:t>
            </a:r>
            <a:endParaRPr b="1" sz="3000">
              <a:solidFill>
                <a:srgbClr val="666666"/>
              </a:solidFill>
            </a:endParaRPr>
          </a:p>
        </p:txBody>
      </p:sp>
      <p:pic>
        <p:nvPicPr>
          <p:cNvPr id="55" name="Google Shape;55;p13"/>
          <p:cNvPicPr preferRelativeResize="0"/>
          <p:nvPr/>
        </p:nvPicPr>
        <p:blipFill>
          <a:blip r:embed="rId3">
            <a:alphaModFix/>
          </a:blip>
          <a:stretch>
            <a:fillRect/>
          </a:stretch>
        </p:blipFill>
        <p:spPr>
          <a:xfrm>
            <a:off x="4906136" y="3718425"/>
            <a:ext cx="3612214" cy="1220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2"/>
          <p:cNvSpPr/>
          <p:nvPr/>
        </p:nvSpPr>
        <p:spPr>
          <a:xfrm>
            <a:off x="2256275" y="2093725"/>
            <a:ext cx="4789750" cy="1835575"/>
          </a:xfrm>
          <a:custGeom>
            <a:rect b="b" l="l" r="r" t="t"/>
            <a:pathLst>
              <a:path extrusionOk="0" h="73423" w="191590">
                <a:moveTo>
                  <a:pt x="0" y="36712"/>
                </a:moveTo>
                <a:lnTo>
                  <a:pt x="51243" y="36712"/>
                </a:lnTo>
                <a:lnTo>
                  <a:pt x="51243" y="73423"/>
                </a:lnTo>
                <a:lnTo>
                  <a:pt x="191590" y="73423"/>
                </a:lnTo>
                <a:lnTo>
                  <a:pt x="191590" y="0"/>
                </a:lnTo>
              </a:path>
            </a:pathLst>
          </a:custGeom>
          <a:noFill/>
          <a:ln cap="flat" cmpd="sng" w="28575">
            <a:solidFill>
              <a:srgbClr val="00FF00"/>
            </a:solidFill>
            <a:prstDash val="solid"/>
            <a:round/>
            <a:headEnd len="med" w="med" type="none"/>
            <a:tailEnd len="med" w="med" type="none"/>
          </a:ln>
        </p:spPr>
      </p:sp>
      <p:sp>
        <p:nvSpPr>
          <p:cNvPr id="127" name="Google Shape;127;p22"/>
          <p:cNvSpPr txBox="1"/>
          <p:nvPr/>
        </p:nvSpPr>
        <p:spPr>
          <a:xfrm>
            <a:off x="1433975" y="2820263"/>
            <a:ext cx="8223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takeoff</a:t>
            </a:r>
            <a:endParaRPr/>
          </a:p>
        </p:txBody>
      </p:sp>
      <p:sp>
        <p:nvSpPr>
          <p:cNvPr id="128" name="Google Shape;128;p22"/>
          <p:cNvSpPr txBox="1"/>
          <p:nvPr/>
        </p:nvSpPr>
        <p:spPr>
          <a:xfrm>
            <a:off x="6649600" y="163421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landing</a:t>
            </a:r>
            <a:endParaRPr/>
          </a:p>
        </p:txBody>
      </p:sp>
      <p:sp>
        <p:nvSpPr>
          <p:cNvPr id="129" name="Google Shape;129;p22"/>
          <p:cNvSpPr txBox="1"/>
          <p:nvPr/>
        </p:nvSpPr>
        <p:spPr>
          <a:xfrm>
            <a:off x="534275" y="323600"/>
            <a:ext cx="5488800" cy="23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The model is tested when the program is deployed to the drone.</a:t>
            </a:r>
            <a:endParaRPr>
              <a:solidFill>
                <a:srgbClr val="666666"/>
              </a:solidFill>
            </a:endParaRPr>
          </a:p>
          <a:p>
            <a:pPr indent="0" lvl="0" marL="0" rtl="0" algn="l">
              <a:spcBef>
                <a:spcPts val="0"/>
              </a:spcBef>
              <a:spcAft>
                <a:spcPts val="0"/>
              </a:spcAft>
              <a:buNone/>
            </a:pPr>
            <a:r>
              <a:t/>
            </a:r>
            <a:endParaRPr>
              <a:solidFill>
                <a:srgbClr val="666666"/>
              </a:solidFill>
            </a:endParaRPr>
          </a:p>
          <a:p>
            <a:pPr indent="0" lvl="0" marL="0" rtl="0" algn="l">
              <a:spcBef>
                <a:spcPts val="0"/>
              </a:spcBef>
              <a:spcAft>
                <a:spcPts val="0"/>
              </a:spcAft>
              <a:buNone/>
            </a:pPr>
            <a:r>
              <a:rPr lang="en">
                <a:solidFill>
                  <a:srgbClr val="666666"/>
                </a:solidFill>
              </a:rPr>
              <a:t>The actual flight will differ from the simulated flight depending on a variety of factors including:</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The programmed flight path</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Accuracy and precision of drone flight computer tracking</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Environmental factors like wind</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Obstacles not included in the model</a:t>
            </a:r>
            <a:endParaRPr>
              <a:solidFill>
                <a:srgbClr val="666666"/>
              </a:solidFill>
            </a:endParaRPr>
          </a:p>
        </p:txBody>
      </p:sp>
      <p:sp>
        <p:nvSpPr>
          <p:cNvPr id="130" name="Google Shape;130;p22"/>
          <p:cNvSpPr txBox="1"/>
          <p:nvPr/>
        </p:nvSpPr>
        <p:spPr>
          <a:xfrm>
            <a:off x="2494625" y="269538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50 cm</a:t>
            </a:r>
            <a:endParaRPr sz="1000"/>
          </a:p>
        </p:txBody>
      </p:sp>
      <p:sp>
        <p:nvSpPr>
          <p:cNvPr id="131" name="Google Shape;131;p22"/>
          <p:cNvSpPr txBox="1"/>
          <p:nvPr/>
        </p:nvSpPr>
        <p:spPr>
          <a:xfrm>
            <a:off x="3393400" y="326843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50 cm</a:t>
            </a:r>
            <a:endParaRPr sz="1000"/>
          </a:p>
        </p:txBody>
      </p:sp>
      <p:sp>
        <p:nvSpPr>
          <p:cNvPr id="132" name="Google Shape;132;p22"/>
          <p:cNvSpPr txBox="1"/>
          <p:nvPr/>
        </p:nvSpPr>
        <p:spPr>
          <a:xfrm>
            <a:off x="4865125" y="361206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150 cm</a:t>
            </a:r>
            <a:endParaRPr sz="1000"/>
          </a:p>
        </p:txBody>
      </p:sp>
      <p:sp>
        <p:nvSpPr>
          <p:cNvPr id="133" name="Google Shape;133;p22"/>
          <p:cNvSpPr txBox="1"/>
          <p:nvPr/>
        </p:nvSpPr>
        <p:spPr>
          <a:xfrm>
            <a:off x="6948750" y="277973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100 cm</a:t>
            </a:r>
            <a:endParaRPr sz="1000"/>
          </a:p>
        </p:txBody>
      </p:sp>
      <p:pic>
        <p:nvPicPr>
          <p:cNvPr id="134" name="Google Shape;134;p22"/>
          <p:cNvPicPr preferRelativeResize="0"/>
          <p:nvPr/>
        </p:nvPicPr>
        <p:blipFill>
          <a:blip r:embed="rId3">
            <a:alphaModFix/>
          </a:blip>
          <a:stretch>
            <a:fillRect/>
          </a:stretch>
        </p:blipFill>
        <p:spPr>
          <a:xfrm rot="5400000">
            <a:off x="2040475" y="2719912"/>
            <a:ext cx="583200" cy="583200"/>
          </a:xfrm>
          <a:prstGeom prst="rect">
            <a:avLst/>
          </a:prstGeom>
          <a:noFill/>
          <a:ln>
            <a:noFill/>
          </a:ln>
        </p:spPr>
      </p:pic>
      <p:sp>
        <p:nvSpPr>
          <p:cNvPr id="135" name="Google Shape;135;p22"/>
          <p:cNvSpPr/>
          <p:nvPr/>
        </p:nvSpPr>
        <p:spPr>
          <a:xfrm>
            <a:off x="2514400" y="1979000"/>
            <a:ext cx="5081825" cy="2045925"/>
          </a:xfrm>
          <a:custGeom>
            <a:rect b="b" l="l" r="r" t="t"/>
            <a:pathLst>
              <a:path extrusionOk="0" h="81837" w="203273">
                <a:moveTo>
                  <a:pt x="0" y="41684"/>
                </a:moveTo>
                <a:cubicBezTo>
                  <a:pt x="2765" y="40894"/>
                  <a:pt x="5947" y="38291"/>
                  <a:pt x="8413" y="39771"/>
                </a:cubicBezTo>
                <a:cubicBezTo>
                  <a:pt x="11112" y="41392"/>
                  <a:pt x="14121" y="43830"/>
                  <a:pt x="17208" y="43213"/>
                </a:cubicBezTo>
                <a:cubicBezTo>
                  <a:pt x="21303" y="42395"/>
                  <a:pt x="26107" y="38029"/>
                  <a:pt x="29446" y="40536"/>
                </a:cubicBezTo>
                <a:cubicBezTo>
                  <a:pt x="30465" y="41301"/>
                  <a:pt x="30490" y="43346"/>
                  <a:pt x="31740" y="43596"/>
                </a:cubicBezTo>
                <a:cubicBezTo>
                  <a:pt x="36839" y="44617"/>
                  <a:pt x="44152" y="36210"/>
                  <a:pt x="47037" y="40536"/>
                </a:cubicBezTo>
                <a:cubicBezTo>
                  <a:pt x="48652" y="42957"/>
                  <a:pt x="51948" y="45362"/>
                  <a:pt x="51243" y="48185"/>
                </a:cubicBezTo>
                <a:cubicBezTo>
                  <a:pt x="50649" y="50564"/>
                  <a:pt x="47208" y="52307"/>
                  <a:pt x="47802" y="54686"/>
                </a:cubicBezTo>
                <a:cubicBezTo>
                  <a:pt x="48741" y="58447"/>
                  <a:pt x="53838" y="59775"/>
                  <a:pt x="55832" y="63099"/>
                </a:cubicBezTo>
                <a:cubicBezTo>
                  <a:pt x="58031" y="66765"/>
                  <a:pt x="50117" y="73154"/>
                  <a:pt x="53538" y="75719"/>
                </a:cubicBezTo>
                <a:cubicBezTo>
                  <a:pt x="58866" y="79713"/>
                  <a:pt x="66922" y="75250"/>
                  <a:pt x="73423" y="73807"/>
                </a:cubicBezTo>
                <a:cubicBezTo>
                  <a:pt x="80749" y="72181"/>
                  <a:pt x="86951" y="81837"/>
                  <a:pt x="94456" y="81837"/>
                </a:cubicBezTo>
                <a:cubicBezTo>
                  <a:pt x="103669" y="81837"/>
                  <a:pt x="112137" y="73441"/>
                  <a:pt x="121225" y="74954"/>
                </a:cubicBezTo>
                <a:cubicBezTo>
                  <a:pt x="128307" y="76133"/>
                  <a:pt x="134721" y="80476"/>
                  <a:pt x="141876" y="81072"/>
                </a:cubicBezTo>
                <a:cubicBezTo>
                  <a:pt x="146029" y="81418"/>
                  <a:pt x="149261" y="76918"/>
                  <a:pt x="153348" y="76101"/>
                </a:cubicBezTo>
                <a:cubicBezTo>
                  <a:pt x="157273" y="75317"/>
                  <a:pt x="161200" y="78013"/>
                  <a:pt x="165203" y="78013"/>
                </a:cubicBezTo>
                <a:cubicBezTo>
                  <a:pt x="169808" y="78013"/>
                  <a:pt x="174365" y="76866"/>
                  <a:pt x="178970" y="76866"/>
                </a:cubicBezTo>
                <a:cubicBezTo>
                  <a:pt x="186910" y="76866"/>
                  <a:pt x="195577" y="82709"/>
                  <a:pt x="202680" y="79160"/>
                </a:cubicBezTo>
                <a:cubicBezTo>
                  <a:pt x="203843" y="78579"/>
                  <a:pt x="203008" y="76039"/>
                  <a:pt x="201915" y="75336"/>
                </a:cubicBezTo>
                <a:cubicBezTo>
                  <a:pt x="198507" y="73145"/>
                  <a:pt x="194668" y="71646"/>
                  <a:pt x="190825" y="70365"/>
                </a:cubicBezTo>
                <a:cubicBezTo>
                  <a:pt x="189253" y="69841"/>
                  <a:pt x="185495" y="69935"/>
                  <a:pt x="186236" y="68453"/>
                </a:cubicBezTo>
                <a:cubicBezTo>
                  <a:pt x="188387" y="64150"/>
                  <a:pt x="197305" y="65470"/>
                  <a:pt x="198474" y="60804"/>
                </a:cubicBezTo>
                <a:cubicBezTo>
                  <a:pt x="199141" y="58140"/>
                  <a:pt x="192958" y="54384"/>
                  <a:pt x="195414" y="53156"/>
                </a:cubicBezTo>
                <a:cubicBezTo>
                  <a:pt x="203174" y="49276"/>
                  <a:pt x="198261" y="35660"/>
                  <a:pt x="196562" y="27152"/>
                </a:cubicBezTo>
                <a:cubicBezTo>
                  <a:pt x="194789" y="18273"/>
                  <a:pt x="195797" y="9054"/>
                  <a:pt x="195797" y="0"/>
                </a:cubicBezTo>
              </a:path>
            </a:pathLst>
          </a:custGeom>
          <a:noFill/>
          <a:ln cap="flat" cmpd="sng" w="28575">
            <a:solidFill>
              <a:srgbClr val="FF0000"/>
            </a:solidFill>
            <a:prstDash val="solid"/>
            <a:round/>
            <a:headEnd len="med" w="med" type="none"/>
            <a:tailEnd len="med" w="med" type="none"/>
          </a:ln>
        </p:spPr>
      </p:sp>
      <p:cxnSp>
        <p:nvCxnSpPr>
          <p:cNvPr id="136" name="Google Shape;136;p22"/>
          <p:cNvCxnSpPr/>
          <p:nvPr/>
        </p:nvCxnSpPr>
        <p:spPr>
          <a:xfrm>
            <a:off x="6649600" y="707500"/>
            <a:ext cx="439800" cy="0"/>
          </a:xfrm>
          <a:prstGeom prst="straightConnector1">
            <a:avLst/>
          </a:prstGeom>
          <a:noFill/>
          <a:ln cap="flat" cmpd="sng" w="28575">
            <a:solidFill>
              <a:srgbClr val="00FF00"/>
            </a:solidFill>
            <a:prstDash val="solid"/>
            <a:round/>
            <a:headEnd len="med" w="med" type="none"/>
            <a:tailEnd len="med" w="med" type="none"/>
          </a:ln>
        </p:spPr>
      </p:cxnSp>
      <p:sp>
        <p:nvSpPr>
          <p:cNvPr id="137" name="Google Shape;137;p22"/>
          <p:cNvSpPr txBox="1"/>
          <p:nvPr/>
        </p:nvSpPr>
        <p:spPr>
          <a:xfrm>
            <a:off x="7089400" y="535371"/>
            <a:ext cx="12567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Simulated Path</a:t>
            </a:r>
            <a:endParaRPr sz="1000"/>
          </a:p>
        </p:txBody>
      </p:sp>
      <p:cxnSp>
        <p:nvCxnSpPr>
          <p:cNvPr id="138" name="Google Shape;138;p22"/>
          <p:cNvCxnSpPr/>
          <p:nvPr/>
        </p:nvCxnSpPr>
        <p:spPr>
          <a:xfrm>
            <a:off x="6658867" y="936400"/>
            <a:ext cx="439800" cy="0"/>
          </a:xfrm>
          <a:prstGeom prst="straightConnector1">
            <a:avLst/>
          </a:prstGeom>
          <a:noFill/>
          <a:ln cap="flat" cmpd="sng" w="28575">
            <a:solidFill>
              <a:srgbClr val="FF0000"/>
            </a:solidFill>
            <a:prstDash val="solid"/>
            <a:round/>
            <a:headEnd len="med" w="med" type="none"/>
            <a:tailEnd len="med" w="med" type="none"/>
          </a:ln>
        </p:spPr>
      </p:cxnSp>
      <p:sp>
        <p:nvSpPr>
          <p:cNvPr id="139" name="Google Shape;139;p22"/>
          <p:cNvSpPr txBox="1"/>
          <p:nvPr/>
        </p:nvSpPr>
        <p:spPr>
          <a:xfrm>
            <a:off x="7098667" y="764271"/>
            <a:ext cx="12567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Actual</a:t>
            </a:r>
            <a:r>
              <a:rPr lang="en" sz="1000"/>
              <a:t> Path</a:t>
            </a:r>
            <a:endParaRPr sz="1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3"/>
          <p:cNvSpPr txBox="1"/>
          <p:nvPr>
            <p:ph idx="1" type="body"/>
          </p:nvPr>
        </p:nvSpPr>
        <p:spPr>
          <a:xfrm>
            <a:off x="437875" y="259925"/>
            <a:ext cx="8085900" cy="44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Deploying Programs to the Drone</a:t>
            </a:r>
            <a:endParaRPr sz="3000"/>
          </a:p>
          <a:p>
            <a:pPr indent="-342900" lvl="0" marL="457200" rtl="0" algn="l">
              <a:spcBef>
                <a:spcPts val="1600"/>
              </a:spcBef>
              <a:spcAft>
                <a:spcPts val="0"/>
              </a:spcAft>
              <a:buSzPts val="1800"/>
              <a:buChar char="●"/>
            </a:pPr>
            <a:r>
              <a:rPr lang="en"/>
              <a:t>If you want to control when the programs are deployed to the drone, you can require students to share their saved program using the </a:t>
            </a:r>
            <a:r>
              <a:rPr lang="en" sz="1000">
                <a:solidFill>
                  <a:srgbClr val="24292E"/>
                </a:solidFill>
                <a:highlight>
                  <a:srgbClr val="F6F8FA"/>
                </a:highlight>
                <a:latin typeface="Consolas"/>
                <a:ea typeface="Consolas"/>
                <a:cs typeface="Consolas"/>
                <a:sym typeface="Consolas"/>
              </a:rPr>
              <a:t>drone.save(</a:t>
            </a:r>
            <a:r>
              <a:rPr lang="en" sz="1000">
                <a:solidFill>
                  <a:srgbClr val="E36209"/>
                </a:solidFill>
                <a:highlight>
                  <a:srgbClr val="F6F8FA"/>
                </a:highlight>
                <a:latin typeface="Consolas"/>
                <a:ea typeface="Consolas"/>
                <a:cs typeface="Consolas"/>
                <a:sym typeface="Consolas"/>
              </a:rPr>
              <a:t>file_path</a:t>
            </a:r>
            <a:r>
              <a:rPr lang="en" sz="1000">
                <a:solidFill>
                  <a:srgbClr val="D73A49"/>
                </a:solidFill>
                <a:highlight>
                  <a:srgbClr val="F6F8FA"/>
                </a:highlight>
                <a:latin typeface="Consolas"/>
                <a:ea typeface="Consolas"/>
                <a:cs typeface="Consolas"/>
                <a:sym typeface="Consolas"/>
              </a:rPr>
              <a:t>=</a:t>
            </a:r>
            <a:r>
              <a:rPr lang="en" sz="1000">
                <a:solidFill>
                  <a:srgbClr val="032F62"/>
                </a:solidFill>
                <a:highlight>
                  <a:srgbClr val="F6F8FA"/>
                </a:highlight>
                <a:latin typeface="Consolas"/>
                <a:ea typeface="Consolas"/>
                <a:cs typeface="Consolas"/>
                <a:sym typeface="Consolas"/>
              </a:rPr>
              <a:t>'save_file.json'</a:t>
            </a:r>
            <a:r>
              <a:rPr lang="en" sz="1000">
                <a:solidFill>
                  <a:srgbClr val="24292E"/>
                </a:solidFill>
                <a:highlight>
                  <a:srgbClr val="F6F8FA"/>
                </a:highlight>
                <a:latin typeface="Consolas"/>
                <a:ea typeface="Consolas"/>
                <a:cs typeface="Consolas"/>
                <a:sym typeface="Consolas"/>
              </a:rPr>
              <a:t>)</a:t>
            </a:r>
            <a:r>
              <a:rPr lang="en"/>
              <a:t> option in the Jupyter Notebook.</a:t>
            </a:r>
            <a:endParaRPr sz="1000">
              <a:solidFill>
                <a:srgbClr val="24292E"/>
              </a:solidFill>
              <a:highlight>
                <a:srgbClr val="F6F8FA"/>
              </a:highlight>
              <a:latin typeface="Consolas"/>
              <a:ea typeface="Consolas"/>
              <a:cs typeface="Consolas"/>
              <a:sym typeface="Consolas"/>
            </a:endParaRPr>
          </a:p>
          <a:p>
            <a:pPr indent="-342900" lvl="0" marL="457200" rtl="0" algn="l">
              <a:spcBef>
                <a:spcPts val="0"/>
              </a:spcBef>
              <a:spcAft>
                <a:spcPts val="0"/>
              </a:spcAft>
              <a:buSzPts val="1800"/>
              <a:buChar char="●"/>
            </a:pPr>
            <a:r>
              <a:rPr lang="en"/>
              <a:t>You can then load each students program using the </a:t>
            </a:r>
            <a:r>
              <a:rPr lang="en" sz="1000">
                <a:solidFill>
                  <a:srgbClr val="24292E"/>
                </a:solidFill>
                <a:highlight>
                  <a:srgbClr val="F6F8FA"/>
                </a:highlight>
                <a:latin typeface="Consolas"/>
                <a:ea typeface="Consolas"/>
                <a:cs typeface="Consolas"/>
                <a:sym typeface="Consolas"/>
              </a:rPr>
              <a:t>drone.load_commands(</a:t>
            </a:r>
            <a:r>
              <a:rPr lang="en" sz="1000">
                <a:solidFill>
                  <a:srgbClr val="E36209"/>
                </a:solidFill>
                <a:highlight>
                  <a:srgbClr val="F6F8FA"/>
                </a:highlight>
                <a:latin typeface="Consolas"/>
                <a:ea typeface="Consolas"/>
                <a:cs typeface="Consolas"/>
                <a:sym typeface="Consolas"/>
              </a:rPr>
              <a:t>file_path</a:t>
            </a:r>
            <a:r>
              <a:rPr lang="en" sz="1000">
                <a:solidFill>
                  <a:srgbClr val="D73A49"/>
                </a:solidFill>
                <a:highlight>
                  <a:srgbClr val="F6F8FA"/>
                </a:highlight>
                <a:latin typeface="Consolas"/>
                <a:ea typeface="Consolas"/>
                <a:cs typeface="Consolas"/>
                <a:sym typeface="Consolas"/>
              </a:rPr>
              <a:t>=</a:t>
            </a:r>
            <a:r>
              <a:rPr lang="en" sz="1000">
                <a:solidFill>
                  <a:srgbClr val="032F62"/>
                </a:solidFill>
                <a:highlight>
                  <a:srgbClr val="F6F8FA"/>
                </a:highlight>
                <a:latin typeface="Consolas"/>
                <a:ea typeface="Consolas"/>
                <a:cs typeface="Consolas"/>
                <a:sym typeface="Consolas"/>
              </a:rPr>
              <a:t>'new_commands.json'</a:t>
            </a:r>
            <a:r>
              <a:rPr lang="en" sz="1000">
                <a:solidFill>
                  <a:srgbClr val="24292E"/>
                </a:solidFill>
                <a:highlight>
                  <a:srgbClr val="F6F8FA"/>
                </a:highlight>
                <a:latin typeface="Consolas"/>
                <a:ea typeface="Consolas"/>
                <a:cs typeface="Consolas"/>
                <a:sym typeface="Consolas"/>
              </a:rPr>
              <a:t>)</a:t>
            </a:r>
            <a:r>
              <a:rPr lang="en"/>
              <a:t> option. Details of this are available at </a:t>
            </a:r>
            <a:r>
              <a:rPr lang="en" sz="1100" u="sng">
                <a:solidFill>
                  <a:schemeClr val="hlink"/>
                </a:solidFill>
                <a:hlinkClick r:id="rId3"/>
              </a:rPr>
              <a:t>https://github.com/Fireline-Science/tello_sim</a:t>
            </a:r>
            <a:endParaRPr sz="1000">
              <a:solidFill>
                <a:srgbClr val="24292E"/>
              </a:solidFill>
              <a:highlight>
                <a:srgbClr val="F6F8FA"/>
              </a:highlight>
              <a:latin typeface="Consolas"/>
              <a:ea typeface="Consolas"/>
              <a:cs typeface="Consolas"/>
              <a:sym typeface="Consolas"/>
            </a:endParaRPr>
          </a:p>
          <a:p>
            <a:pPr indent="-342900" lvl="0" marL="457200" rtl="0" algn="l">
              <a:spcBef>
                <a:spcPts val="0"/>
              </a:spcBef>
              <a:spcAft>
                <a:spcPts val="0"/>
              </a:spcAft>
              <a:buSzPts val="1800"/>
              <a:buChar char="●"/>
            </a:pPr>
            <a:r>
              <a:rPr lang="en"/>
              <a:t>You can also let students deploy their own programs as long as they are working with a computer that can connect to the drone WiFi.</a:t>
            </a:r>
            <a:endParaRPr/>
          </a:p>
          <a:p>
            <a:pPr indent="-342900" lvl="0" marL="457200" rtl="0" algn="l">
              <a:spcBef>
                <a:spcPts val="0"/>
              </a:spcBef>
              <a:spcAft>
                <a:spcPts val="0"/>
              </a:spcAft>
              <a:buSzPts val="1800"/>
              <a:buChar char="●"/>
            </a:pPr>
            <a:r>
              <a:rPr lang="en"/>
              <a:t>If you have multiple drones, it is useful to write their WiFi network name on the drone to keep track of where you are connecting.</a:t>
            </a:r>
            <a:endParaRPr/>
          </a:p>
          <a:p>
            <a:pPr indent="0" lvl="0" marL="0" rtl="0" algn="l">
              <a:spcBef>
                <a:spcPts val="1600"/>
              </a:spcBef>
              <a:spcAft>
                <a:spcPts val="1600"/>
              </a:spcAft>
              <a:buNone/>
            </a:pPr>
            <a:r>
              <a:t/>
            </a: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pic>
        <p:nvPicPr>
          <p:cNvPr id="149" name="Google Shape;149;p24"/>
          <p:cNvPicPr preferRelativeResize="0"/>
          <p:nvPr/>
        </p:nvPicPr>
        <p:blipFill>
          <a:blip r:embed="rId3">
            <a:alphaModFix/>
          </a:blip>
          <a:stretch>
            <a:fillRect/>
          </a:stretch>
        </p:blipFill>
        <p:spPr>
          <a:xfrm>
            <a:off x="2762375" y="85475"/>
            <a:ext cx="6331665" cy="4838699"/>
          </a:xfrm>
          <a:prstGeom prst="rect">
            <a:avLst/>
          </a:prstGeom>
          <a:noFill/>
          <a:ln>
            <a:noFill/>
          </a:ln>
        </p:spPr>
      </p:pic>
      <p:sp>
        <p:nvSpPr>
          <p:cNvPr id="150" name="Google Shape;150;p24"/>
          <p:cNvSpPr txBox="1"/>
          <p:nvPr/>
        </p:nvSpPr>
        <p:spPr>
          <a:xfrm>
            <a:off x="411100" y="707500"/>
            <a:ext cx="2026800" cy="27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Each drone has a unique WiFi name that starts with “tello” and ends with a unique identifier.</a:t>
            </a:r>
            <a:endParaRPr>
              <a:solidFill>
                <a:srgbClr val="666666"/>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5"/>
          <p:cNvSpPr txBox="1"/>
          <p:nvPr>
            <p:ph idx="1" type="body"/>
          </p:nvPr>
        </p:nvSpPr>
        <p:spPr>
          <a:xfrm>
            <a:off x="437875" y="259925"/>
            <a:ext cx="8085900" cy="44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After testing the simulated flight by flying the drone, students can discuss:</a:t>
            </a:r>
            <a:endParaRPr sz="3000"/>
          </a:p>
          <a:p>
            <a:pPr indent="-342900" lvl="0" marL="457200" rtl="0" algn="l">
              <a:spcBef>
                <a:spcPts val="1600"/>
              </a:spcBef>
              <a:spcAft>
                <a:spcPts val="0"/>
              </a:spcAft>
              <a:buSzPts val="1800"/>
              <a:buChar char="●"/>
            </a:pPr>
            <a:r>
              <a:rPr lang="en"/>
              <a:t>If the drone was flown multiple times, were there differences between the flights?</a:t>
            </a:r>
            <a:endParaRPr/>
          </a:p>
          <a:p>
            <a:pPr indent="-342900" lvl="0" marL="457200" rtl="0" algn="l">
              <a:spcBef>
                <a:spcPts val="0"/>
              </a:spcBef>
              <a:spcAft>
                <a:spcPts val="0"/>
              </a:spcAft>
              <a:buSzPts val="1800"/>
              <a:buChar char="●"/>
            </a:pPr>
            <a:r>
              <a:rPr lang="en"/>
              <a:t>Why might there be differences between flights if the program remains the same?</a:t>
            </a:r>
            <a:endParaRPr/>
          </a:p>
          <a:p>
            <a:pPr indent="-342900" lvl="0" marL="457200" rtl="0" algn="l">
              <a:spcBef>
                <a:spcPts val="0"/>
              </a:spcBef>
              <a:spcAft>
                <a:spcPts val="0"/>
              </a:spcAft>
              <a:buSzPts val="1800"/>
              <a:buChar char="●"/>
            </a:pPr>
            <a:r>
              <a:rPr lang="en"/>
              <a:t>How accurate was the simulated flight compared to the real one?</a:t>
            </a:r>
            <a:endParaRPr/>
          </a:p>
          <a:p>
            <a:pPr indent="-342900" lvl="0" marL="457200" rtl="0" algn="l">
              <a:spcBef>
                <a:spcPts val="0"/>
              </a:spcBef>
              <a:spcAft>
                <a:spcPts val="0"/>
              </a:spcAft>
              <a:buSzPts val="1800"/>
              <a:buChar char="●"/>
            </a:pPr>
            <a:r>
              <a:rPr lang="en"/>
              <a:t>Where did the actual flight differ from the simulated flight?</a:t>
            </a:r>
            <a:endParaRPr/>
          </a:p>
          <a:p>
            <a:pPr indent="-342900" lvl="0" marL="457200" rtl="0" algn="l">
              <a:spcBef>
                <a:spcPts val="0"/>
              </a:spcBef>
              <a:spcAft>
                <a:spcPts val="0"/>
              </a:spcAft>
              <a:buSzPts val="1800"/>
              <a:buChar char="●"/>
            </a:pPr>
            <a:r>
              <a:rPr lang="en"/>
              <a:t>What are some reasons for these differences?</a:t>
            </a:r>
            <a:endParaRPr/>
          </a:p>
          <a:p>
            <a:pPr indent="-342900" lvl="0" marL="457200" rtl="0" algn="l">
              <a:spcBef>
                <a:spcPts val="0"/>
              </a:spcBef>
              <a:spcAft>
                <a:spcPts val="0"/>
              </a:spcAft>
              <a:buSzPts val="1800"/>
              <a:buChar char="●"/>
            </a:pPr>
            <a:r>
              <a:rPr lang="en"/>
              <a:t>How could the simulation be made more accurate?</a:t>
            </a:r>
            <a:endParaRPr/>
          </a:p>
          <a:p>
            <a:pPr indent="-342900" lvl="0" marL="457200" rtl="0" algn="l">
              <a:spcBef>
                <a:spcPts val="0"/>
              </a:spcBef>
              <a:spcAft>
                <a:spcPts val="0"/>
              </a:spcAft>
              <a:buSzPts val="1800"/>
              <a:buChar char="●"/>
            </a:pPr>
            <a:r>
              <a:rPr lang="en"/>
              <a:t>How could the flight program be adjusted to better match the planned flight path?</a:t>
            </a:r>
            <a:endParaRPr/>
          </a:p>
          <a:p>
            <a:pPr indent="0" lvl="0" marL="0" rtl="0" algn="l">
              <a:spcBef>
                <a:spcPts val="1600"/>
              </a:spcBef>
              <a:spcAft>
                <a:spcPts val="1600"/>
              </a:spcAft>
              <a:buNone/>
            </a:pPr>
            <a:r>
              <a:t/>
            </a:r>
            <a:endParaRPr sz="3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6"/>
          <p:cNvSpPr txBox="1"/>
          <p:nvPr>
            <p:ph idx="1" type="body"/>
          </p:nvPr>
        </p:nvSpPr>
        <p:spPr>
          <a:xfrm>
            <a:off x="332725" y="690150"/>
            <a:ext cx="8085900" cy="37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a:t>
            </a:r>
            <a:r>
              <a:rPr lang="en" sz="3000"/>
              <a:t>he programmed flight plan and actual flight can be updated to include:</a:t>
            </a:r>
            <a:endParaRPr sz="3000"/>
          </a:p>
          <a:p>
            <a:pPr indent="-342900" lvl="0" marL="457200" rtl="0" algn="l">
              <a:spcBef>
                <a:spcPts val="1600"/>
              </a:spcBef>
              <a:spcAft>
                <a:spcPts val="0"/>
              </a:spcAft>
              <a:buSzPts val="1800"/>
              <a:buChar char="●"/>
            </a:pPr>
            <a:r>
              <a:rPr lang="en"/>
              <a:t>Adjustments to the flight variables based on the actual flight (e.g.- adjusting flight distances)</a:t>
            </a:r>
            <a:endParaRPr/>
          </a:p>
          <a:p>
            <a:pPr indent="-342900" lvl="0" marL="457200" rtl="0" algn="l">
              <a:spcBef>
                <a:spcPts val="0"/>
              </a:spcBef>
              <a:spcAft>
                <a:spcPts val="0"/>
              </a:spcAft>
              <a:buSzPts val="1800"/>
              <a:buChar char="●"/>
            </a:pPr>
            <a:r>
              <a:rPr lang="en"/>
              <a:t>Changes to the flight path to account for obstacles (e.g.- fly higher to avoid a chair)</a:t>
            </a:r>
            <a:endParaRPr/>
          </a:p>
          <a:p>
            <a:pPr indent="-342900" lvl="0" marL="457200" rtl="0" algn="l">
              <a:spcBef>
                <a:spcPts val="0"/>
              </a:spcBef>
              <a:spcAft>
                <a:spcPts val="0"/>
              </a:spcAft>
              <a:buSzPts val="1800"/>
              <a:buChar char="●"/>
            </a:pPr>
            <a:r>
              <a:rPr lang="en"/>
              <a:t>Changes to the environment (e.g.- where is the drone located and how it is oriented, shielding the drone from the wind, etc.)</a:t>
            </a:r>
            <a:endParaRPr/>
          </a:p>
          <a:p>
            <a:pPr indent="0" lvl="0" marL="0" rtl="0" algn="l">
              <a:spcBef>
                <a:spcPts val="1600"/>
              </a:spcBef>
              <a:spcAft>
                <a:spcPts val="1600"/>
              </a:spcAft>
              <a:buNone/>
            </a:pPr>
            <a:r>
              <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322225" y="910575"/>
            <a:ext cx="4305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000"/>
              <a:t>The tello_sim Python package is a simulator designed for use in classrooms using the Tello flight API</a:t>
            </a:r>
            <a:endParaRPr sz="3000"/>
          </a:p>
        </p:txBody>
      </p:sp>
      <p:pic>
        <p:nvPicPr>
          <p:cNvPr id="61" name="Google Shape;61;p14"/>
          <p:cNvPicPr preferRelativeResize="0"/>
          <p:nvPr/>
        </p:nvPicPr>
        <p:blipFill>
          <a:blip r:embed="rId3">
            <a:alphaModFix/>
          </a:blip>
          <a:stretch>
            <a:fillRect/>
          </a:stretch>
        </p:blipFill>
        <p:spPr>
          <a:xfrm>
            <a:off x="4717400" y="568175"/>
            <a:ext cx="4221600" cy="4221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idx="1" type="body"/>
          </p:nvPr>
        </p:nvSpPr>
        <p:spPr>
          <a:xfrm>
            <a:off x="332725" y="690150"/>
            <a:ext cx="8085900" cy="37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The package supports the Next Generation Science Standards related to “Developing and Using Models”.</a:t>
            </a:r>
            <a:endParaRPr sz="3000"/>
          </a:p>
          <a:p>
            <a:pPr indent="0" lvl="0" marL="0" rtl="0" algn="l">
              <a:spcBef>
                <a:spcPts val="1600"/>
              </a:spcBef>
              <a:spcAft>
                <a:spcPts val="1600"/>
              </a:spcAft>
              <a:buNone/>
            </a:pPr>
            <a:r>
              <a:t/>
            </a:r>
            <a:endParaRPr sz="3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6"/>
          <p:cNvSpPr txBox="1"/>
          <p:nvPr>
            <p:ph idx="1" type="body"/>
          </p:nvPr>
        </p:nvSpPr>
        <p:spPr>
          <a:xfrm>
            <a:off x="332725" y="690150"/>
            <a:ext cx="8085900" cy="37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Modeling in 6–8 builds on K–5 experiences and progresses to developing, using, and revising models to describe, test, and predict more abstract phenomena and design systems.</a:t>
            </a:r>
            <a:endParaRPr sz="1200"/>
          </a:p>
          <a:p>
            <a:pPr indent="-304800" lvl="0" marL="457200" rtl="0" algn="l">
              <a:spcBef>
                <a:spcPts val="1600"/>
              </a:spcBef>
              <a:spcAft>
                <a:spcPts val="0"/>
              </a:spcAft>
              <a:buSzPts val="1200"/>
              <a:buChar char="●"/>
            </a:pPr>
            <a:r>
              <a:rPr lang="en" sz="1200"/>
              <a:t>Evaluate limitations of a model for a proposed object or tool.</a:t>
            </a:r>
            <a:endParaRPr sz="1200"/>
          </a:p>
          <a:p>
            <a:pPr indent="-304800" lvl="0" marL="457200" rtl="0" algn="l">
              <a:spcBef>
                <a:spcPts val="0"/>
              </a:spcBef>
              <a:spcAft>
                <a:spcPts val="0"/>
              </a:spcAft>
              <a:buSzPts val="1200"/>
              <a:buChar char="●"/>
            </a:pPr>
            <a:r>
              <a:rPr lang="en" sz="1200"/>
              <a:t>Develop or modify a model—based on evidence – to match what happens if a variable or component of a system is changed.</a:t>
            </a:r>
            <a:endParaRPr sz="1200"/>
          </a:p>
          <a:p>
            <a:pPr indent="-304800" lvl="0" marL="457200" rtl="0" algn="l">
              <a:spcBef>
                <a:spcPts val="0"/>
              </a:spcBef>
              <a:spcAft>
                <a:spcPts val="0"/>
              </a:spcAft>
              <a:buSzPts val="1200"/>
              <a:buChar char="●"/>
            </a:pPr>
            <a:r>
              <a:rPr lang="en" sz="1200"/>
              <a:t>Use and/or develop a model of simple systems with uncertain and less predictable factors.</a:t>
            </a:r>
            <a:endParaRPr sz="1200"/>
          </a:p>
          <a:p>
            <a:pPr indent="-304800" lvl="0" marL="457200" rtl="0" algn="l">
              <a:spcBef>
                <a:spcPts val="0"/>
              </a:spcBef>
              <a:spcAft>
                <a:spcPts val="0"/>
              </a:spcAft>
              <a:buSzPts val="1200"/>
              <a:buChar char="●"/>
            </a:pPr>
            <a:r>
              <a:rPr lang="en" sz="1200"/>
              <a:t>Develop and/or revise a model to show the relationships among variables, including those that are not observable but predict observable phenomena.</a:t>
            </a:r>
            <a:endParaRPr sz="1200"/>
          </a:p>
          <a:p>
            <a:pPr indent="-304800" lvl="0" marL="457200" rtl="0" algn="l">
              <a:spcBef>
                <a:spcPts val="0"/>
              </a:spcBef>
              <a:spcAft>
                <a:spcPts val="0"/>
              </a:spcAft>
              <a:buSzPts val="1200"/>
              <a:buChar char="●"/>
            </a:pPr>
            <a:r>
              <a:rPr lang="en" sz="1200"/>
              <a:t>Develop and/or use a model to predict and/or describe phenomena.</a:t>
            </a:r>
            <a:endParaRPr sz="1200"/>
          </a:p>
          <a:p>
            <a:pPr indent="-304800" lvl="0" marL="457200" rtl="0" algn="l">
              <a:spcBef>
                <a:spcPts val="0"/>
              </a:spcBef>
              <a:spcAft>
                <a:spcPts val="0"/>
              </a:spcAft>
              <a:buSzPts val="1200"/>
              <a:buChar char="●"/>
            </a:pPr>
            <a:r>
              <a:rPr lang="en" sz="1200"/>
              <a:t>Develop a model to describe unobservable mechanisms.</a:t>
            </a:r>
            <a:endParaRPr sz="1200"/>
          </a:p>
          <a:p>
            <a:pPr indent="-304800" lvl="0" marL="457200" rtl="0" algn="l">
              <a:spcBef>
                <a:spcPts val="0"/>
              </a:spcBef>
              <a:spcAft>
                <a:spcPts val="0"/>
              </a:spcAft>
              <a:buSzPts val="1200"/>
              <a:buChar char="●"/>
            </a:pPr>
            <a:r>
              <a:rPr lang="en" sz="1200"/>
              <a:t>Develop and/or use a model to generate data to test ideas about phenomena in natural or designed systems, including those representing inputs and outputs, and those at unobservable scales.</a:t>
            </a:r>
            <a:endParaRPr sz="1200"/>
          </a:p>
          <a:p>
            <a:pPr indent="0" lvl="0" marL="0" rtl="0" algn="l">
              <a:spcBef>
                <a:spcPts val="1600"/>
              </a:spcBef>
              <a:spcAft>
                <a:spcPts val="1600"/>
              </a:spcAft>
              <a:buNone/>
            </a:pPr>
            <a:r>
              <a:t/>
            </a:r>
            <a:endParaRPr sz="1200"/>
          </a:p>
        </p:txBody>
      </p:sp>
      <p:sp>
        <p:nvSpPr>
          <p:cNvPr id="72" name="Google Shape;72;p16"/>
          <p:cNvSpPr txBox="1"/>
          <p:nvPr/>
        </p:nvSpPr>
        <p:spPr>
          <a:xfrm>
            <a:off x="286825" y="4139650"/>
            <a:ext cx="3126300" cy="49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https://ngss.nsta.org/Practices.aspx?id=2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7"/>
          <p:cNvSpPr txBox="1"/>
          <p:nvPr/>
        </p:nvSpPr>
        <p:spPr>
          <a:xfrm>
            <a:off x="1414850" y="2695388"/>
            <a:ext cx="8223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takeoff</a:t>
            </a:r>
            <a:endParaRPr/>
          </a:p>
        </p:txBody>
      </p:sp>
      <p:sp>
        <p:nvSpPr>
          <p:cNvPr id="78" name="Google Shape;78;p17"/>
          <p:cNvSpPr txBox="1"/>
          <p:nvPr/>
        </p:nvSpPr>
        <p:spPr>
          <a:xfrm>
            <a:off x="506700" y="219900"/>
            <a:ext cx="7925700" cy="1663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666666"/>
              </a:buClr>
              <a:buSzPts val="1400"/>
              <a:buChar char="●"/>
            </a:pPr>
            <a:r>
              <a:rPr lang="en">
                <a:solidFill>
                  <a:srgbClr val="666666"/>
                </a:solidFill>
              </a:rPr>
              <a:t>A typical project can start with a drone course that is laid out in the classroom. Students then work together to develop a flight plan based on measuring the waypoints in the course. </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Obstacles can be added to make the course more challenging.</a:t>
            </a:r>
            <a:endParaRPr>
              <a:solidFill>
                <a:srgbClr val="666666"/>
              </a:solidFill>
            </a:endParaRPr>
          </a:p>
          <a:p>
            <a:pPr indent="-317500" lvl="0" marL="457200" rtl="0" algn="l">
              <a:spcBef>
                <a:spcPts val="0"/>
              </a:spcBef>
              <a:spcAft>
                <a:spcPts val="0"/>
              </a:spcAft>
              <a:buClr>
                <a:srgbClr val="666666"/>
              </a:buClr>
              <a:buSzPts val="1400"/>
              <a:buChar char="●"/>
            </a:pPr>
            <a:r>
              <a:rPr lang="en">
                <a:solidFill>
                  <a:srgbClr val="666666"/>
                </a:solidFill>
              </a:rPr>
              <a:t>The class and be divided into teams depending on the time you have and your instructional objectives.  </a:t>
            </a:r>
            <a:endParaRPr>
              <a:solidFill>
                <a:srgbClr val="666666"/>
              </a:solidFill>
            </a:endParaRPr>
          </a:p>
        </p:txBody>
      </p:sp>
      <p:sp>
        <p:nvSpPr>
          <p:cNvPr id="79" name="Google Shape;79;p17"/>
          <p:cNvSpPr txBox="1"/>
          <p:nvPr/>
        </p:nvSpPr>
        <p:spPr>
          <a:xfrm>
            <a:off x="6649600" y="163421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landing</a:t>
            </a:r>
            <a:endParaRPr/>
          </a:p>
        </p:txBody>
      </p:sp>
      <p:sp>
        <p:nvSpPr>
          <p:cNvPr id="80" name="Google Shape;80;p17"/>
          <p:cNvSpPr/>
          <p:nvPr/>
        </p:nvSpPr>
        <p:spPr>
          <a:xfrm>
            <a:off x="2131975" y="273875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 name="Google Shape;81;p17"/>
          <p:cNvSpPr txBox="1"/>
          <p:nvPr/>
        </p:nvSpPr>
        <p:spPr>
          <a:xfrm>
            <a:off x="2131975" y="269540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1</a:t>
            </a:r>
            <a:endParaRPr b="1"/>
          </a:p>
        </p:txBody>
      </p:sp>
      <p:sp>
        <p:nvSpPr>
          <p:cNvPr id="82" name="Google Shape;82;p17"/>
          <p:cNvSpPr/>
          <p:nvPr/>
        </p:nvSpPr>
        <p:spPr>
          <a:xfrm>
            <a:off x="3450750" y="273875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 name="Google Shape;83;p17"/>
          <p:cNvSpPr txBox="1"/>
          <p:nvPr/>
        </p:nvSpPr>
        <p:spPr>
          <a:xfrm>
            <a:off x="3450750" y="269540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2</a:t>
            </a:r>
            <a:endParaRPr b="1"/>
          </a:p>
        </p:txBody>
      </p:sp>
      <p:sp>
        <p:nvSpPr>
          <p:cNvPr id="84" name="Google Shape;84;p17"/>
          <p:cNvSpPr/>
          <p:nvPr/>
        </p:nvSpPr>
        <p:spPr>
          <a:xfrm>
            <a:off x="3450750" y="369430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5" name="Google Shape;85;p17"/>
          <p:cNvSpPr txBox="1"/>
          <p:nvPr/>
        </p:nvSpPr>
        <p:spPr>
          <a:xfrm>
            <a:off x="3450750" y="365095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3</a:t>
            </a:r>
            <a:endParaRPr b="1"/>
          </a:p>
        </p:txBody>
      </p:sp>
      <p:sp>
        <p:nvSpPr>
          <p:cNvPr id="86" name="Google Shape;86;p17"/>
          <p:cNvSpPr/>
          <p:nvPr/>
        </p:nvSpPr>
        <p:spPr>
          <a:xfrm>
            <a:off x="6912850" y="373765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7" name="Google Shape;87;p17"/>
          <p:cNvSpPr txBox="1"/>
          <p:nvPr/>
        </p:nvSpPr>
        <p:spPr>
          <a:xfrm>
            <a:off x="6912850" y="369430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4</a:t>
            </a:r>
            <a:endParaRPr b="1"/>
          </a:p>
        </p:txBody>
      </p:sp>
      <p:sp>
        <p:nvSpPr>
          <p:cNvPr id="88" name="Google Shape;88;p17"/>
          <p:cNvSpPr/>
          <p:nvPr/>
        </p:nvSpPr>
        <p:spPr>
          <a:xfrm>
            <a:off x="6912850" y="2053000"/>
            <a:ext cx="295800" cy="29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9" name="Google Shape;89;p17"/>
          <p:cNvSpPr txBox="1"/>
          <p:nvPr/>
        </p:nvSpPr>
        <p:spPr>
          <a:xfrm>
            <a:off x="6912850" y="2009650"/>
            <a:ext cx="2958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5</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8"/>
          <p:cNvSpPr txBox="1"/>
          <p:nvPr>
            <p:ph idx="1" type="body"/>
          </p:nvPr>
        </p:nvSpPr>
        <p:spPr>
          <a:xfrm>
            <a:off x="437875" y="259925"/>
            <a:ext cx="8085900" cy="44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Using Python in a Jupyter Notebook</a:t>
            </a:r>
            <a:endParaRPr sz="3000"/>
          </a:p>
          <a:p>
            <a:pPr indent="-342900" lvl="0" marL="457200" rtl="0" algn="l">
              <a:spcBef>
                <a:spcPts val="1600"/>
              </a:spcBef>
              <a:spcAft>
                <a:spcPts val="0"/>
              </a:spcAft>
              <a:buSzPts val="1800"/>
              <a:buChar char="●"/>
            </a:pPr>
            <a:r>
              <a:rPr lang="en"/>
              <a:t>Jupyter Notebooks are a widely used tool for teaching programming. There are many resources including a dedicated book about using Jupyter Notebooks for education- </a:t>
            </a:r>
            <a:r>
              <a:rPr lang="en" u="sng">
                <a:solidFill>
                  <a:schemeClr val="hlink"/>
                </a:solidFill>
                <a:hlinkClick r:id="rId3"/>
              </a:rPr>
              <a:t>https://jupyter4edu.github.io/jupyter-edu-book/index.html</a:t>
            </a:r>
            <a:endParaRPr/>
          </a:p>
          <a:p>
            <a:pPr indent="-342900" lvl="0" marL="457200" rtl="0" algn="l">
              <a:spcBef>
                <a:spcPts val="0"/>
              </a:spcBef>
              <a:spcAft>
                <a:spcPts val="0"/>
              </a:spcAft>
              <a:buSzPts val="1800"/>
              <a:buChar char="●"/>
            </a:pPr>
            <a:r>
              <a:rPr lang="en"/>
              <a:t>The easiest way to use the tello_sim package in a classroom is to use the Launch Binder link on the tello_sim Github page- </a:t>
            </a:r>
            <a:r>
              <a:rPr lang="en" u="sng">
                <a:solidFill>
                  <a:schemeClr val="hlink"/>
                </a:solidFill>
                <a:hlinkClick r:id="rId4"/>
              </a:rPr>
              <a:t>https://github.com/Fireline-Science/tello_sim</a:t>
            </a:r>
            <a:r>
              <a:rPr lang="en"/>
              <a:t> </a:t>
            </a:r>
            <a:endParaRPr/>
          </a:p>
          <a:p>
            <a:pPr indent="-342900" lvl="0" marL="457200" rtl="0" algn="l">
              <a:spcBef>
                <a:spcPts val="0"/>
              </a:spcBef>
              <a:spcAft>
                <a:spcPts val="0"/>
              </a:spcAft>
              <a:buSzPts val="1800"/>
              <a:buChar char="●"/>
            </a:pPr>
            <a:r>
              <a:rPr lang="en"/>
              <a:t>Note: Binder works for running the simulation, but can not be used to deploy to a drone. Jupyter Notebook and the Python packages must be locally installed to connect to the drone.</a:t>
            </a:r>
            <a:endParaRPr/>
          </a:p>
          <a:p>
            <a:pPr indent="0" lvl="0" marL="0" rtl="0" algn="l">
              <a:spcBef>
                <a:spcPts val="1600"/>
              </a:spcBef>
              <a:spcAft>
                <a:spcPts val="1600"/>
              </a:spcAft>
              <a:buNone/>
            </a:pPr>
            <a:r>
              <a:t/>
            </a:r>
            <a:endParaRPr sz="3000"/>
          </a:p>
        </p:txBody>
      </p:sp>
      <p:pic>
        <p:nvPicPr>
          <p:cNvPr id="95" name="Google Shape;95;p18"/>
          <p:cNvPicPr preferRelativeResize="0"/>
          <p:nvPr/>
        </p:nvPicPr>
        <p:blipFill rotWithShape="1">
          <a:blip r:embed="rId5">
            <a:alphaModFix/>
          </a:blip>
          <a:srcRect b="36160" l="8314" r="8372" t="33352"/>
          <a:stretch/>
        </p:blipFill>
        <p:spPr>
          <a:xfrm>
            <a:off x="2425338" y="4272925"/>
            <a:ext cx="4110975" cy="848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pic>
        <p:nvPicPr>
          <p:cNvPr id="100" name="Google Shape;100;p19"/>
          <p:cNvPicPr preferRelativeResize="0"/>
          <p:nvPr/>
        </p:nvPicPr>
        <p:blipFill>
          <a:blip r:embed="rId3">
            <a:alphaModFix/>
          </a:blip>
          <a:stretch>
            <a:fillRect/>
          </a:stretch>
        </p:blipFill>
        <p:spPr>
          <a:xfrm>
            <a:off x="152400" y="1012825"/>
            <a:ext cx="8839199" cy="3839171"/>
          </a:xfrm>
          <a:prstGeom prst="rect">
            <a:avLst/>
          </a:prstGeom>
          <a:noFill/>
          <a:ln>
            <a:noFill/>
          </a:ln>
        </p:spPr>
      </p:pic>
      <p:sp>
        <p:nvSpPr>
          <p:cNvPr id="101" name="Google Shape;101;p19"/>
          <p:cNvSpPr txBox="1"/>
          <p:nvPr/>
        </p:nvSpPr>
        <p:spPr>
          <a:xfrm>
            <a:off x="439775" y="124325"/>
            <a:ext cx="8394000" cy="7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rPr>
              <a:t>Once you have a launched Jupyter Notebook, students use </a:t>
            </a:r>
            <a:r>
              <a:rPr lang="en" sz="1200">
                <a:solidFill>
                  <a:srgbClr val="666666"/>
                </a:solidFill>
              </a:rPr>
              <a:t>their measurements of the course to create a programmed flight path. The flight path is entered into the simulation software using the Tello flight commands. There are many different options for a flight plan. In the program below, the altitude is not adjusted and the drone does not rotate. </a:t>
            </a:r>
            <a:endParaRPr sz="1200">
              <a:solidFill>
                <a:srgbClr val="666666"/>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pic>
        <p:nvPicPr>
          <p:cNvPr id="106" name="Google Shape;106;p20"/>
          <p:cNvPicPr preferRelativeResize="0"/>
          <p:nvPr/>
        </p:nvPicPr>
        <p:blipFill>
          <a:blip r:embed="rId3">
            <a:alphaModFix/>
          </a:blip>
          <a:stretch>
            <a:fillRect/>
          </a:stretch>
        </p:blipFill>
        <p:spPr>
          <a:xfrm>
            <a:off x="4435475" y="56800"/>
            <a:ext cx="4584414" cy="4838700"/>
          </a:xfrm>
          <a:prstGeom prst="rect">
            <a:avLst/>
          </a:prstGeom>
          <a:noFill/>
          <a:ln>
            <a:noFill/>
          </a:ln>
        </p:spPr>
      </p:pic>
      <p:sp>
        <p:nvSpPr>
          <p:cNvPr id="107" name="Google Shape;107;p20"/>
          <p:cNvSpPr txBox="1"/>
          <p:nvPr/>
        </p:nvSpPr>
        <p:spPr>
          <a:xfrm>
            <a:off x="286825" y="554550"/>
            <a:ext cx="3671100" cy="29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When the simulation is run, the program plots out each step of the program. The simulator also insures that the program syntax is correct and that flight rules are followed (e.g.- the “takeoff” command must be executed before any flight commands).</a:t>
            </a:r>
            <a:endParaRPr>
              <a:solidFill>
                <a:srgbClr val="666666"/>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1"/>
          <p:cNvSpPr/>
          <p:nvPr/>
        </p:nvSpPr>
        <p:spPr>
          <a:xfrm>
            <a:off x="2256275" y="2093725"/>
            <a:ext cx="4789750" cy="1835575"/>
          </a:xfrm>
          <a:custGeom>
            <a:rect b="b" l="l" r="r" t="t"/>
            <a:pathLst>
              <a:path extrusionOk="0" h="73423" w="191590">
                <a:moveTo>
                  <a:pt x="0" y="36712"/>
                </a:moveTo>
                <a:lnTo>
                  <a:pt x="51243" y="36712"/>
                </a:lnTo>
                <a:lnTo>
                  <a:pt x="51243" y="73423"/>
                </a:lnTo>
                <a:lnTo>
                  <a:pt x="191590" y="73423"/>
                </a:lnTo>
                <a:lnTo>
                  <a:pt x="191590" y="0"/>
                </a:lnTo>
              </a:path>
            </a:pathLst>
          </a:custGeom>
          <a:noFill/>
          <a:ln cap="flat" cmpd="sng" w="28575">
            <a:solidFill>
              <a:srgbClr val="00FF00"/>
            </a:solidFill>
            <a:prstDash val="solid"/>
            <a:round/>
            <a:headEnd len="med" w="med" type="none"/>
            <a:tailEnd len="med" w="med" type="none"/>
          </a:ln>
        </p:spPr>
      </p:sp>
      <p:sp>
        <p:nvSpPr>
          <p:cNvPr id="113" name="Google Shape;113;p21"/>
          <p:cNvSpPr txBox="1"/>
          <p:nvPr/>
        </p:nvSpPr>
        <p:spPr>
          <a:xfrm>
            <a:off x="1433975" y="2820263"/>
            <a:ext cx="8223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takeoff</a:t>
            </a:r>
            <a:endParaRPr/>
          </a:p>
        </p:txBody>
      </p:sp>
      <p:sp>
        <p:nvSpPr>
          <p:cNvPr id="114" name="Google Shape;114;p21"/>
          <p:cNvSpPr txBox="1"/>
          <p:nvPr/>
        </p:nvSpPr>
        <p:spPr>
          <a:xfrm>
            <a:off x="411100" y="707500"/>
            <a:ext cx="5564100" cy="7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A key learning objective is  for students to understand the</a:t>
            </a:r>
            <a:r>
              <a:rPr lang="en">
                <a:solidFill>
                  <a:srgbClr val="666666"/>
                </a:solidFill>
              </a:rPr>
              <a:t> simulated flight is a computer model of how the drone might behave in the real world. The simulation allows students to see estimates of how their drone program will perform.</a:t>
            </a:r>
            <a:endParaRPr>
              <a:solidFill>
                <a:srgbClr val="666666"/>
              </a:solidFill>
            </a:endParaRPr>
          </a:p>
        </p:txBody>
      </p:sp>
      <p:sp>
        <p:nvSpPr>
          <p:cNvPr id="115" name="Google Shape;115;p21"/>
          <p:cNvSpPr txBox="1"/>
          <p:nvPr/>
        </p:nvSpPr>
        <p:spPr>
          <a:xfrm>
            <a:off x="2494625" y="269538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50 cm</a:t>
            </a:r>
            <a:endParaRPr sz="1000"/>
          </a:p>
        </p:txBody>
      </p:sp>
      <p:sp>
        <p:nvSpPr>
          <p:cNvPr id="116" name="Google Shape;116;p21"/>
          <p:cNvSpPr txBox="1"/>
          <p:nvPr/>
        </p:nvSpPr>
        <p:spPr>
          <a:xfrm>
            <a:off x="3393400" y="326843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50 cm</a:t>
            </a:r>
            <a:endParaRPr sz="1000"/>
          </a:p>
        </p:txBody>
      </p:sp>
      <p:sp>
        <p:nvSpPr>
          <p:cNvPr id="117" name="Google Shape;117;p21"/>
          <p:cNvSpPr txBox="1"/>
          <p:nvPr/>
        </p:nvSpPr>
        <p:spPr>
          <a:xfrm>
            <a:off x="4865125" y="361206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150 cm</a:t>
            </a:r>
            <a:endParaRPr sz="1000"/>
          </a:p>
        </p:txBody>
      </p:sp>
      <p:sp>
        <p:nvSpPr>
          <p:cNvPr id="118" name="Google Shape;118;p21"/>
          <p:cNvSpPr txBox="1"/>
          <p:nvPr/>
        </p:nvSpPr>
        <p:spPr>
          <a:xfrm>
            <a:off x="6948750" y="2779738"/>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100 cm</a:t>
            </a:r>
            <a:endParaRPr sz="1000"/>
          </a:p>
        </p:txBody>
      </p:sp>
      <p:cxnSp>
        <p:nvCxnSpPr>
          <p:cNvPr id="119" name="Google Shape;119;p21"/>
          <p:cNvCxnSpPr/>
          <p:nvPr/>
        </p:nvCxnSpPr>
        <p:spPr>
          <a:xfrm>
            <a:off x="6649600" y="707500"/>
            <a:ext cx="439800" cy="0"/>
          </a:xfrm>
          <a:prstGeom prst="straightConnector1">
            <a:avLst/>
          </a:prstGeom>
          <a:noFill/>
          <a:ln cap="flat" cmpd="sng" w="28575">
            <a:solidFill>
              <a:srgbClr val="00FF00"/>
            </a:solidFill>
            <a:prstDash val="solid"/>
            <a:round/>
            <a:headEnd len="med" w="med" type="none"/>
            <a:tailEnd len="med" w="med" type="none"/>
          </a:ln>
        </p:spPr>
      </p:cxnSp>
      <p:sp>
        <p:nvSpPr>
          <p:cNvPr id="120" name="Google Shape;120;p21"/>
          <p:cNvSpPr txBox="1"/>
          <p:nvPr/>
        </p:nvSpPr>
        <p:spPr>
          <a:xfrm>
            <a:off x="6649600" y="1634213"/>
            <a:ext cx="822300" cy="38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landing</a:t>
            </a:r>
            <a:endParaRPr/>
          </a:p>
        </p:txBody>
      </p:sp>
      <p:sp>
        <p:nvSpPr>
          <p:cNvPr id="121" name="Google Shape;121;p21"/>
          <p:cNvSpPr txBox="1"/>
          <p:nvPr/>
        </p:nvSpPr>
        <p:spPr>
          <a:xfrm>
            <a:off x="7089400" y="535371"/>
            <a:ext cx="1256700" cy="3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Simulated Path</a:t>
            </a:r>
            <a:endParaRPr sz="10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